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0" r:id="rId19"/>
    <p:sldId id="281" r:id="rId20"/>
    <p:sldId id="282" r:id="rId21"/>
    <p:sldId id="283" r:id="rId22"/>
    <p:sldId id="272" r:id="rId23"/>
    <p:sldId id="273" r:id="rId24"/>
    <p:sldId id="274" r:id="rId25"/>
    <p:sldId id="275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76" r:id="rId37"/>
    <p:sldId id="277" r:id="rId38"/>
    <p:sldId id="278" r:id="rId39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5900" y="101439"/>
            <a:ext cx="7892199" cy="1341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620" y="1538382"/>
            <a:ext cx="7970759" cy="4248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72" y="6467713"/>
            <a:ext cx="2432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806" y="2163634"/>
            <a:ext cx="6660193" cy="1388841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6379" marR="5080" indent="-234315">
              <a:lnSpc>
                <a:spcPts val="5250"/>
              </a:lnSpc>
              <a:spcBef>
                <a:spcPts val="229"/>
              </a:spcBef>
            </a:pPr>
            <a:r>
              <a:rPr sz="4400" dirty="0"/>
              <a:t>Processor</a:t>
            </a:r>
            <a:r>
              <a:rPr sz="4400" spc="-65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spc="-25" dirty="0"/>
              <a:t>I/O </a:t>
            </a:r>
            <a:r>
              <a:rPr sz="4400" spc="-10" dirty="0"/>
              <a:t>Communication</a:t>
            </a:r>
            <a:endParaRPr sz="4400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179" y="366308"/>
            <a:ext cx="7654290" cy="351345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5080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A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check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added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a </a:t>
            </a:r>
            <a:r>
              <a:rPr sz="3200" dirty="0">
                <a:latin typeface="Carlito"/>
                <a:cs typeface="Carlito"/>
              </a:rPr>
              <a:t>string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binary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code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ensure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that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total </a:t>
            </a:r>
            <a:r>
              <a:rPr sz="3200" dirty="0">
                <a:latin typeface="Carlito"/>
                <a:cs typeface="Carlito"/>
              </a:rPr>
              <a:t>number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1-</a:t>
            </a:r>
            <a:r>
              <a:rPr sz="3200" dirty="0">
                <a:latin typeface="Carlito"/>
                <a:cs typeface="Carlito"/>
              </a:rPr>
              <a:t>bits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string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even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odd. </a:t>
            </a:r>
            <a:r>
              <a:rPr sz="3200" dirty="0">
                <a:latin typeface="Carlito"/>
                <a:cs typeface="Carlito"/>
              </a:rPr>
              <a:t>Parity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simplest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form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of </a:t>
            </a:r>
            <a:r>
              <a:rPr sz="3200" dirty="0">
                <a:latin typeface="Carlito"/>
                <a:cs typeface="Carlito"/>
              </a:rPr>
              <a:t>error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detecting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code.</a:t>
            </a:r>
            <a:endParaRPr sz="3200">
              <a:latin typeface="Carlito"/>
              <a:cs typeface="Carlito"/>
            </a:endParaRPr>
          </a:p>
          <a:p>
            <a:pPr marL="294640" marR="425450" indent="-281940">
              <a:lnSpc>
                <a:spcPct val="100499"/>
              </a:lnSpc>
              <a:spcBef>
                <a:spcPts val="5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two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variants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parity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bits: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b="1" spc="-20" dirty="0">
                <a:latin typeface="Carlito"/>
                <a:cs typeface="Carlito"/>
              </a:rPr>
              <a:t>even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b="1" spc="-1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odd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spc="-20" dirty="0">
                <a:latin typeface="Carlito"/>
                <a:cs typeface="Carlito"/>
              </a:rPr>
              <a:t>bit</a:t>
            </a:r>
            <a:r>
              <a:rPr sz="3200" spc="-20" dirty="0">
                <a:latin typeface="Carlito"/>
                <a:cs typeface="Carlito"/>
              </a:rPr>
              <a:t>.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8791" y="4214816"/>
            <a:ext cx="5201614" cy="23574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6620" y="366789"/>
            <a:ext cx="8011795" cy="5258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even</a:t>
            </a:r>
            <a:r>
              <a:rPr sz="2950" b="1" spc="-1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dirty="0">
                <a:latin typeface="Carlito"/>
                <a:cs typeface="Carlito"/>
              </a:rPr>
              <a:t>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bits,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occurrences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whose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counted.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that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making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occurrences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whole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(including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bit)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 </a:t>
            </a:r>
            <a:r>
              <a:rPr sz="2950" dirty="0">
                <a:latin typeface="Carlito"/>
                <a:cs typeface="Carlito"/>
              </a:rPr>
              <a:t>even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number.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already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bit's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0.</a:t>
            </a:r>
            <a:endParaRPr sz="2950">
              <a:latin typeface="Carlito"/>
              <a:cs typeface="Carlito"/>
            </a:endParaRPr>
          </a:p>
          <a:p>
            <a:pPr marL="299085" marR="219710" indent="-287020">
              <a:lnSpc>
                <a:spcPct val="80500"/>
              </a:lnSpc>
              <a:spcBef>
                <a:spcPts val="61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 </a:t>
            </a:r>
            <a:r>
              <a:rPr sz="2950" b="1" dirty="0">
                <a:latin typeface="Carlito"/>
                <a:cs typeface="Carlito"/>
              </a:rPr>
              <a:t>odd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dirty="0">
                <a:latin typeface="Carlito"/>
                <a:cs typeface="Carlito"/>
              </a:rPr>
              <a:t>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coding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reversed.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1 </a:t>
            </a:r>
            <a:r>
              <a:rPr sz="2950" dirty="0">
                <a:latin typeface="Carlito"/>
                <a:cs typeface="Carlito"/>
              </a:rPr>
              <a:t>making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whole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set </a:t>
            </a:r>
            <a:r>
              <a:rPr sz="2950" dirty="0">
                <a:latin typeface="Carlito"/>
                <a:cs typeface="Carlito"/>
              </a:rPr>
              <a:t>(including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number.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the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already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bit's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0.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BAUD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0223" y="1570325"/>
            <a:ext cx="7859395" cy="43611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indent="202565">
              <a:lnSpc>
                <a:spcPts val="3450"/>
              </a:lnSpc>
              <a:spcBef>
                <a:spcPts val="540"/>
              </a:spcBef>
              <a:buSzPct val="96875"/>
              <a:buFont typeface="Arial"/>
              <a:buChar char="•"/>
              <a:tabLst>
                <a:tab pos="215265" algn="l"/>
              </a:tabLst>
            </a:pPr>
            <a:r>
              <a:rPr sz="3200" dirty="0">
                <a:latin typeface="Times New Roman"/>
                <a:cs typeface="Times New Roman"/>
              </a:rPr>
              <a:t>Defined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number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signal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changes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per </a:t>
            </a:r>
            <a:r>
              <a:rPr sz="3200" dirty="0">
                <a:latin typeface="Times New Roman"/>
                <a:cs typeface="Times New Roman"/>
              </a:rPr>
              <a:t>second,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rate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serial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being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transferred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(bits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second).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14629" indent="-151130">
              <a:lnSpc>
                <a:spcPts val="3665"/>
              </a:lnSpc>
              <a:buSzPct val="96875"/>
              <a:buFont typeface="Arial"/>
              <a:buChar char="•"/>
              <a:tabLst>
                <a:tab pos="214629" algn="l"/>
              </a:tabLst>
            </a:pPr>
            <a:r>
              <a:rPr sz="3200" dirty="0">
                <a:latin typeface="Times New Roman"/>
                <a:cs typeface="Times New Roman"/>
              </a:rPr>
              <a:t>Common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baud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rates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300,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600,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1200,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2400,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665"/>
              </a:lnSpc>
            </a:pPr>
            <a:r>
              <a:rPr sz="3200" dirty="0">
                <a:latin typeface="Times New Roman"/>
                <a:cs typeface="Times New Roman"/>
              </a:rPr>
              <a:t>4800,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9600 &amp;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19200.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385445" indent="202565">
              <a:lnSpc>
                <a:spcPts val="3490"/>
              </a:lnSpc>
              <a:buSzPct val="96875"/>
              <a:buFont typeface="Arial"/>
              <a:buChar char="•"/>
              <a:tabLst>
                <a:tab pos="215265" algn="l"/>
              </a:tabLst>
            </a:pPr>
            <a:r>
              <a:rPr sz="3200" dirty="0">
                <a:latin typeface="Times New Roman"/>
                <a:cs typeface="Times New Roman"/>
              </a:rPr>
              <a:t>Bit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time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delay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between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two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successive </a:t>
            </a:r>
            <a:r>
              <a:rPr sz="3200" dirty="0">
                <a:latin typeface="Times New Roman"/>
                <a:cs typeface="Times New Roman"/>
              </a:rPr>
              <a:t>bits,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determined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1/baud.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31" y="273026"/>
            <a:ext cx="9027160" cy="6526530"/>
            <a:chOff x="-12731" y="273026"/>
            <a:chExt cx="9027160" cy="6526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74"/>
              <a:ext cx="8991581" cy="6410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2" y="285726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80" h="1071880">
                  <a:moveTo>
                    <a:pt x="1071534" y="1071567"/>
                  </a:moveTo>
                  <a:lnTo>
                    <a:pt x="0" y="1071567"/>
                  </a:lnTo>
                  <a:lnTo>
                    <a:pt x="0" y="0"/>
                  </a:lnTo>
                  <a:lnTo>
                    <a:pt x="1071534" y="0"/>
                  </a:lnTo>
                  <a:lnTo>
                    <a:pt x="1071534" y="1071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32" y="285726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80" h="1071880">
                  <a:moveTo>
                    <a:pt x="0" y="0"/>
                  </a:moveTo>
                  <a:lnTo>
                    <a:pt x="1071534" y="0"/>
                  </a:lnTo>
                  <a:lnTo>
                    <a:pt x="1071534" y="1071567"/>
                  </a:lnTo>
                  <a:lnTo>
                    <a:pt x="0" y="107156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8208" y="6429387"/>
              <a:ext cx="643255" cy="357505"/>
            </a:xfrm>
            <a:custGeom>
              <a:avLst/>
              <a:gdLst/>
              <a:ahLst/>
              <a:cxnLst/>
              <a:rect l="l" t="t" r="r" b="b"/>
              <a:pathLst>
                <a:path w="643254" h="357504">
                  <a:moveTo>
                    <a:pt x="642923" y="357174"/>
                  </a:moveTo>
                  <a:lnTo>
                    <a:pt x="0" y="357174"/>
                  </a:lnTo>
                  <a:lnTo>
                    <a:pt x="0" y="0"/>
                  </a:lnTo>
                  <a:lnTo>
                    <a:pt x="642923" y="0"/>
                  </a:lnTo>
                  <a:lnTo>
                    <a:pt x="642923" y="357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8208" y="6429387"/>
              <a:ext cx="643255" cy="357505"/>
            </a:xfrm>
            <a:custGeom>
              <a:avLst/>
              <a:gdLst/>
              <a:ahLst/>
              <a:cxnLst/>
              <a:rect l="l" t="t" r="r" b="b"/>
              <a:pathLst>
                <a:path w="643254" h="357504">
                  <a:moveTo>
                    <a:pt x="0" y="0"/>
                  </a:moveTo>
                  <a:lnTo>
                    <a:pt x="642923" y="0"/>
                  </a:lnTo>
                  <a:lnTo>
                    <a:pt x="642923" y="357174"/>
                  </a:lnTo>
                  <a:lnTo>
                    <a:pt x="0" y="35717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2051685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RS</a:t>
            </a:r>
            <a:r>
              <a:rPr sz="4400" spc="-15" dirty="0"/>
              <a:t> </a:t>
            </a:r>
            <a:r>
              <a:rPr sz="4400" dirty="0"/>
              <a:t>232</a:t>
            </a:r>
            <a:r>
              <a:rPr sz="4400" spc="-10" dirty="0"/>
              <a:t> Standard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indent="-287020">
              <a:lnSpc>
                <a:spcPts val="3535"/>
              </a:lnSpc>
              <a:spcBef>
                <a:spcPts val="110"/>
              </a:spcBef>
              <a:buFont typeface="Arial"/>
              <a:buChar char="•"/>
              <a:tabLst>
                <a:tab pos="299720" algn="l"/>
              </a:tabLst>
            </a:pPr>
            <a:r>
              <a:rPr spc="-10" dirty="0"/>
              <a:t>RS-</a:t>
            </a:r>
            <a:r>
              <a:rPr dirty="0"/>
              <a:t>232</a:t>
            </a:r>
            <a:r>
              <a:rPr spc="-45" dirty="0"/>
              <a:t> </a:t>
            </a:r>
            <a:r>
              <a:rPr dirty="0"/>
              <a:t>(Recommended</a:t>
            </a:r>
            <a:r>
              <a:rPr spc="-30" dirty="0"/>
              <a:t> </a:t>
            </a:r>
            <a:r>
              <a:rPr dirty="0"/>
              <a:t>Standard</a:t>
            </a:r>
            <a:r>
              <a:rPr spc="-25" dirty="0"/>
              <a:t> </a:t>
            </a:r>
            <a:r>
              <a:rPr spc="-10" dirty="0"/>
              <a:t>232).</a:t>
            </a:r>
          </a:p>
          <a:p>
            <a:pPr marL="299720" indent="-287020">
              <a:lnSpc>
                <a:spcPts val="3195"/>
              </a:lnSpc>
              <a:buFont typeface="Arial"/>
              <a:buChar char="•"/>
              <a:tabLst>
                <a:tab pos="299720" algn="l"/>
              </a:tabLst>
            </a:pPr>
            <a:r>
              <a:rPr b="0" dirty="0">
                <a:latin typeface="Carlito"/>
                <a:cs typeface="Carlito"/>
              </a:rPr>
              <a:t>The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RS-</a:t>
            </a:r>
            <a:r>
              <a:rPr b="0" dirty="0">
                <a:latin typeface="Carlito"/>
                <a:cs typeface="Carlito"/>
              </a:rPr>
              <a:t>232C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standard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i="1" dirty="0">
                <a:latin typeface="Carlito"/>
                <a:cs typeface="Carlito"/>
              </a:rPr>
              <a:t>asynchronous</a:t>
            </a:r>
            <a:r>
              <a:rPr i="1" spc="-15" dirty="0">
                <a:latin typeface="Carlito"/>
                <a:cs typeface="Carlito"/>
              </a:rPr>
              <a:t> </a:t>
            </a:r>
            <a:r>
              <a:rPr i="1" spc="-10" dirty="0">
                <a:latin typeface="Carlito"/>
                <a:cs typeface="Carlito"/>
              </a:rPr>
              <a:t>serial</a:t>
            </a:r>
          </a:p>
          <a:p>
            <a:pPr marL="299085">
              <a:lnSpc>
                <a:spcPts val="3150"/>
              </a:lnSpc>
            </a:pPr>
            <a:r>
              <a:rPr b="0" dirty="0">
                <a:latin typeface="Carlito"/>
                <a:cs typeface="Carlito"/>
              </a:rPr>
              <a:t>communication</a:t>
            </a:r>
            <a:r>
              <a:rPr b="0" spc="-7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method.</a:t>
            </a:r>
          </a:p>
          <a:p>
            <a:pPr marL="299085" marR="5080" indent="-287020">
              <a:lnSpc>
                <a:spcPts val="2860"/>
              </a:lnSpc>
              <a:spcBef>
                <a:spcPts val="610"/>
              </a:spcBef>
              <a:buFont typeface="Arial"/>
              <a:buChar char="•"/>
              <a:tabLst>
                <a:tab pos="299085" algn="l"/>
              </a:tabLst>
            </a:pPr>
            <a:r>
              <a:rPr b="0" dirty="0">
                <a:latin typeface="Carlito"/>
                <a:cs typeface="Carlito"/>
              </a:rPr>
              <a:t>Serial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information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sent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1-</a:t>
            </a:r>
            <a:r>
              <a:rPr b="0" dirty="0">
                <a:latin typeface="Carlito"/>
                <a:cs typeface="Carlito"/>
              </a:rPr>
              <a:t>bit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spc="-10" dirty="0">
                <a:latin typeface="Carlito"/>
                <a:cs typeface="Carlito"/>
              </a:rPr>
              <a:t>time.</a:t>
            </a:r>
          </a:p>
          <a:p>
            <a:pPr marL="299085" marR="198755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  <a:tab pos="2604135" algn="l"/>
              </a:tabLst>
            </a:pPr>
            <a:r>
              <a:rPr b="0" dirty="0">
                <a:latin typeface="Carlito"/>
                <a:cs typeface="Carlito"/>
              </a:rPr>
              <a:t>Asynchronous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no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sent </a:t>
            </a:r>
            <a:r>
              <a:rPr b="0" dirty="0">
                <a:latin typeface="Carlito"/>
                <a:cs typeface="Carlito"/>
              </a:rPr>
              <a:t>with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0" dirty="0">
                <a:latin typeface="Carlito"/>
                <a:cs typeface="Carlito"/>
              </a:rPr>
              <a:t> data.</a:t>
            </a:r>
            <a:r>
              <a:rPr b="0" dirty="0">
                <a:latin typeface="Carlito"/>
                <a:cs typeface="Carlito"/>
              </a:rPr>
              <a:t>	Each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side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uses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its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own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start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stop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bit.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Synchronous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communication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sent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addition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to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data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(or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interwoven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with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25" dirty="0">
                <a:latin typeface="Carlito"/>
                <a:cs typeface="Carlito"/>
              </a:rPr>
              <a:t>it)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9483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RS</a:t>
            </a:r>
            <a:r>
              <a:rPr sz="4400" spc="-80" dirty="0"/>
              <a:t> </a:t>
            </a:r>
            <a:r>
              <a:rPr sz="4400" dirty="0"/>
              <a:t>232</a:t>
            </a:r>
            <a:r>
              <a:rPr sz="4400" spc="-75" dirty="0"/>
              <a:t> </a:t>
            </a:r>
            <a:r>
              <a:rPr sz="4400" dirty="0"/>
              <a:t>Standard</a:t>
            </a:r>
            <a:r>
              <a:rPr sz="4400" spc="-80" dirty="0"/>
              <a:t> </a:t>
            </a:r>
            <a:r>
              <a:rPr sz="4400" spc="-10" dirty="0"/>
              <a:t>(Cont.)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3214" y="457200"/>
            <a:ext cx="7941309" cy="50780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RS-</a:t>
            </a:r>
            <a:r>
              <a:rPr sz="2800" dirty="0">
                <a:latin typeface="Carlito"/>
                <a:cs typeface="Carlito"/>
              </a:rPr>
              <a:t>232,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user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sent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timeseries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bits.</a:t>
            </a:r>
            <a:endParaRPr sz="2800" dirty="0">
              <a:latin typeface="Carlito"/>
              <a:cs typeface="Carlito"/>
            </a:endParaRPr>
          </a:p>
          <a:p>
            <a:pPr marL="302260" marR="260985" indent="-290195">
              <a:lnSpc>
                <a:spcPts val="3340"/>
              </a:lnSpc>
              <a:spcBef>
                <a:spcPts val="70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Both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synchronous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asynchronous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transmissions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supported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standard.</a:t>
            </a:r>
            <a:endParaRPr sz="2800" dirty="0">
              <a:latin typeface="Carlito"/>
              <a:cs typeface="Carlito"/>
            </a:endParaRPr>
          </a:p>
          <a:p>
            <a:pPr marL="302260" marR="5080" indent="-290195">
              <a:lnSpc>
                <a:spcPct val="100099"/>
              </a:lnSpc>
              <a:spcBef>
                <a:spcPts val="465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25" dirty="0">
                <a:latin typeface="Carlito"/>
                <a:cs typeface="Carlito"/>
              </a:rPr>
              <a:t>RS-</a:t>
            </a:r>
            <a:r>
              <a:rPr sz="2800" dirty="0">
                <a:latin typeface="Carlito"/>
                <a:cs typeface="Carlito"/>
              </a:rPr>
              <a:t>232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devices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may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classified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Terminal Equipment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(DTE)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Communication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Equipment </a:t>
            </a:r>
            <a:r>
              <a:rPr sz="2800" dirty="0">
                <a:latin typeface="Carlito"/>
                <a:cs typeface="Carlito"/>
              </a:rPr>
              <a:t>(DCE),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defines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device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wires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will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sending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receiving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signal.</a:t>
            </a:r>
            <a:endParaRPr sz="2800" dirty="0">
              <a:latin typeface="Carlito"/>
              <a:cs typeface="Carlito"/>
            </a:endParaRPr>
          </a:p>
          <a:p>
            <a:pPr marL="302260" marR="463550" indent="-290195">
              <a:lnSpc>
                <a:spcPts val="3340"/>
              </a:lnSpc>
              <a:spcBef>
                <a:spcPts val="705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DTE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refers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terminals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computers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sends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data.</a:t>
            </a:r>
            <a:endParaRPr sz="2800" dirty="0">
              <a:latin typeface="Carlito"/>
              <a:cs typeface="Carlito"/>
            </a:endParaRPr>
          </a:p>
          <a:p>
            <a:pPr marL="302260" marR="210820" indent="-290195">
              <a:lnSpc>
                <a:spcPts val="3340"/>
              </a:lnSpc>
              <a:spcBef>
                <a:spcPts val="585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DCE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refers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communication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equipment,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such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as </a:t>
            </a:r>
            <a:r>
              <a:rPr sz="2800" dirty="0">
                <a:latin typeface="Carlito"/>
                <a:cs typeface="Carlito"/>
              </a:rPr>
              <a:t>modems,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responsible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transferring.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644644" y="1219200"/>
            <a:ext cx="7885430" cy="4239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9085" marR="497205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(computer)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information </a:t>
            </a:r>
            <a:r>
              <a:rPr sz="2950" dirty="0">
                <a:latin typeface="Carlito"/>
                <a:cs typeface="Carlito"/>
              </a:rPr>
              <a:t>serially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equipment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DCE </a:t>
            </a:r>
            <a:r>
              <a:rPr sz="2950" dirty="0">
                <a:latin typeface="Carlito"/>
                <a:cs typeface="Carlito"/>
              </a:rPr>
              <a:t>(modem).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binary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data </a:t>
            </a:r>
            <a:r>
              <a:rPr sz="2950" dirty="0">
                <a:latin typeface="Carlito"/>
                <a:cs typeface="Carlito"/>
              </a:rPr>
              <a:t>“11011101”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binary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data </a:t>
            </a:r>
            <a:r>
              <a:rPr sz="2950" dirty="0">
                <a:latin typeface="Carlito"/>
                <a:cs typeface="Carlito"/>
              </a:rPr>
              <a:t>“11010101”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device.</a:t>
            </a:r>
            <a:endParaRPr sz="2950" dirty="0">
              <a:latin typeface="Carlito"/>
              <a:cs typeface="Carlito"/>
            </a:endParaRPr>
          </a:p>
          <a:p>
            <a:pPr marL="299085" marR="5080" indent="-287020">
              <a:lnSpc>
                <a:spcPct val="91200"/>
              </a:lnSpc>
              <a:spcBef>
                <a:spcPts val="55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RS232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describes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common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voltage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levels, </a:t>
            </a:r>
            <a:r>
              <a:rPr sz="2950" dirty="0">
                <a:latin typeface="Carlito"/>
                <a:cs typeface="Carlito"/>
              </a:rPr>
              <a:t>electrical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standards,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operation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number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transferred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from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DCE.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This </a:t>
            </a:r>
            <a:r>
              <a:rPr sz="2950" dirty="0">
                <a:latin typeface="Carlito"/>
                <a:cs typeface="Carlito"/>
              </a:rPr>
              <a:t>standard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transmission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information </a:t>
            </a:r>
            <a:r>
              <a:rPr sz="2950" dirty="0">
                <a:latin typeface="Carlito"/>
                <a:cs typeface="Carlito"/>
              </a:rPr>
              <a:t>exchange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over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telephone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lines.</a:t>
            </a:r>
            <a:endParaRPr sz="295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018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Communication</a:t>
            </a:r>
            <a:r>
              <a:rPr sz="3600" spc="-125" dirty="0"/>
              <a:t> </a:t>
            </a:r>
            <a:r>
              <a:rPr sz="3600" dirty="0"/>
              <a:t>between</a:t>
            </a:r>
            <a:r>
              <a:rPr sz="3600" spc="-120" dirty="0"/>
              <a:t> </a:t>
            </a:r>
            <a:r>
              <a:rPr sz="3600" dirty="0"/>
              <a:t>DTE</a:t>
            </a:r>
            <a:r>
              <a:rPr sz="3600" spc="-120" dirty="0"/>
              <a:t> </a:t>
            </a:r>
            <a:r>
              <a:rPr sz="3600" dirty="0"/>
              <a:t>and</a:t>
            </a:r>
            <a:r>
              <a:rPr sz="3600" spc="-120" dirty="0"/>
              <a:t> </a:t>
            </a:r>
            <a:r>
              <a:rPr sz="3600" spc="-25" dirty="0"/>
              <a:t>DCE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84" y="1914055"/>
            <a:ext cx="7512836" cy="27940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5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5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8915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00" y="101439"/>
            <a:ext cx="9356300" cy="1069877"/>
          </a:xfrm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86614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Synchronous</a:t>
            </a:r>
            <a:r>
              <a:rPr sz="4400" spc="-55" dirty="0"/>
              <a:t> </a:t>
            </a:r>
            <a:r>
              <a:rPr sz="4400" spc="-10" dirty="0"/>
              <a:t>Transmission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9085" marR="5080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299085" algn="l"/>
                <a:tab pos="2036445" algn="l"/>
              </a:tabLst>
            </a:pPr>
            <a:r>
              <a:rPr b="0" dirty="0">
                <a:latin typeface="Carlito"/>
                <a:cs typeface="Carlito"/>
              </a:rPr>
              <a:t>In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dirty="0"/>
              <a:t>synchronous</a:t>
            </a:r>
            <a:r>
              <a:rPr spc="-20" dirty="0"/>
              <a:t> </a:t>
            </a:r>
            <a:r>
              <a:rPr dirty="0"/>
              <a:t>transmission</a:t>
            </a:r>
            <a:r>
              <a:rPr b="0" dirty="0">
                <a:latin typeface="Carlito"/>
                <a:cs typeface="Carlito"/>
              </a:rPr>
              <a:t>,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data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moves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complete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paired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approach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form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chunks </a:t>
            </a:r>
            <a:r>
              <a:rPr b="0" dirty="0">
                <a:latin typeface="Carlito"/>
                <a:cs typeface="Carlito"/>
              </a:rPr>
              <a:t>or</a:t>
            </a:r>
            <a:r>
              <a:rPr b="0" spc="-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frames.</a:t>
            </a:r>
            <a:r>
              <a:rPr b="0" dirty="0">
                <a:latin typeface="Carlito"/>
                <a:cs typeface="Carlito"/>
              </a:rPr>
              <a:t>	Synchronization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source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target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required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so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source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knows </a:t>
            </a:r>
            <a:r>
              <a:rPr b="0" dirty="0">
                <a:latin typeface="Carlito"/>
                <a:cs typeface="Carlito"/>
              </a:rPr>
              <a:t>where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new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byte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begins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since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there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no</a:t>
            </a:r>
            <a:r>
              <a:rPr b="0" spc="-10" dirty="0">
                <a:latin typeface="Carlito"/>
                <a:cs typeface="Carlito"/>
              </a:rPr>
              <a:t> space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data.</a:t>
            </a:r>
          </a:p>
          <a:p>
            <a:pPr marL="299085" marR="84455" indent="-287020">
              <a:lnSpc>
                <a:spcPct val="91200"/>
              </a:lnSpc>
              <a:spcBef>
                <a:spcPts val="560"/>
              </a:spcBef>
              <a:buFont typeface="Arial"/>
              <a:buChar char="•"/>
              <a:tabLst>
                <a:tab pos="299085" algn="l"/>
                <a:tab pos="2926715" algn="l"/>
              </a:tabLst>
            </a:pPr>
            <a:r>
              <a:rPr b="0" dirty="0">
                <a:latin typeface="Carlito"/>
                <a:cs typeface="Carlito"/>
              </a:rPr>
              <a:t>Synchronous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transmission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effective, </a:t>
            </a:r>
            <a:r>
              <a:rPr b="0" dirty="0">
                <a:latin typeface="Carlito"/>
                <a:cs typeface="Carlito"/>
              </a:rPr>
              <a:t>dependable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utilized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for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transmitting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large </a:t>
            </a:r>
            <a:r>
              <a:rPr b="0" dirty="0">
                <a:latin typeface="Carlito"/>
                <a:cs typeface="Carlito"/>
              </a:rPr>
              <a:t>amount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data.</a:t>
            </a:r>
            <a:r>
              <a:rPr b="0" dirty="0">
                <a:latin typeface="Carlito"/>
                <a:cs typeface="Carlito"/>
              </a:rPr>
              <a:t>	It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offers </a:t>
            </a:r>
            <a:r>
              <a:rPr b="0" spc="-10" dirty="0">
                <a:latin typeface="Carlito"/>
                <a:cs typeface="Carlito"/>
              </a:rPr>
              <a:t>real-</a:t>
            </a:r>
            <a:r>
              <a:rPr b="0" spc="-20" dirty="0">
                <a:latin typeface="Carlito"/>
                <a:cs typeface="Carlito"/>
              </a:rPr>
              <a:t>time </a:t>
            </a:r>
            <a:r>
              <a:rPr b="0" dirty="0">
                <a:latin typeface="Carlito"/>
                <a:cs typeface="Carlito"/>
              </a:rPr>
              <a:t>communication</a:t>
            </a:r>
            <a:r>
              <a:rPr b="0" spc="-5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linked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devices.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63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"/>
            <a:ext cx="9144001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rlito"/>
                <a:cs typeface="Carlito"/>
              </a:rPr>
              <a:t>Null</a:t>
            </a:r>
            <a:r>
              <a:rPr sz="4400" b="0" spc="-95" dirty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Modem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620" y="1610559"/>
            <a:ext cx="7920990" cy="41332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9085" marR="5080" indent="-287020">
              <a:lnSpc>
                <a:spcPts val="3520"/>
              </a:lnSpc>
              <a:spcBef>
                <a:spcPts val="24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null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modem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specially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designed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cable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that </a:t>
            </a:r>
            <a:r>
              <a:rPr sz="2950" dirty="0">
                <a:latin typeface="Carlito"/>
                <a:cs typeface="Carlito"/>
              </a:rPr>
              <a:t>allows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“head-to-</a:t>
            </a:r>
            <a:r>
              <a:rPr sz="2950" dirty="0">
                <a:latin typeface="Carlito"/>
                <a:cs typeface="Carlito"/>
              </a:rPr>
              <a:t>head”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connection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between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two </a:t>
            </a:r>
            <a:r>
              <a:rPr sz="2950" dirty="0">
                <a:latin typeface="Carlito"/>
                <a:cs typeface="Carlito"/>
              </a:rPr>
              <a:t>nearby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serial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devices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(computers)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through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their </a:t>
            </a:r>
            <a:r>
              <a:rPr sz="2950" dirty="0">
                <a:latin typeface="Carlito"/>
                <a:cs typeface="Carlito"/>
              </a:rPr>
              <a:t>communication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ports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(RS-</a:t>
            </a:r>
            <a:r>
              <a:rPr sz="2950" dirty="0">
                <a:latin typeface="Carlito"/>
                <a:cs typeface="Carlito"/>
              </a:rPr>
              <a:t>232).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Having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length </a:t>
            </a:r>
            <a:r>
              <a:rPr sz="2950" dirty="0">
                <a:latin typeface="Carlito"/>
                <a:cs typeface="Carlito"/>
              </a:rPr>
              <a:t>limitation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up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30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feet,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most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commonly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connect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PCs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same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room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for </a:t>
            </a:r>
            <a:r>
              <a:rPr sz="2950" dirty="0">
                <a:latin typeface="Carlito"/>
                <a:cs typeface="Carlito"/>
              </a:rPr>
              <a:t>gaming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purposes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such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receiving</a:t>
            </a:r>
            <a:r>
              <a:rPr sz="2950" spc="-4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files.</a:t>
            </a:r>
            <a:endParaRPr sz="2950">
              <a:latin typeface="Carlito"/>
              <a:cs typeface="Carlito"/>
            </a:endParaRPr>
          </a:p>
          <a:p>
            <a:pPr marL="299720" indent="-2870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null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modem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also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known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crossover</a:t>
            </a:r>
            <a:r>
              <a:rPr sz="2950" spc="-10" dirty="0">
                <a:latin typeface="Carlito"/>
                <a:cs typeface="Carlito"/>
              </a:rPr>
              <a:t> cable.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281" y="230985"/>
            <a:ext cx="7940040" cy="42405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02260" marR="288925" indent="-290195" algn="just">
              <a:lnSpc>
                <a:spcPts val="2630"/>
              </a:lnSpc>
              <a:spcBef>
                <a:spcPts val="715"/>
              </a:spcBef>
              <a:buFont typeface="Arial"/>
              <a:buChar char="•"/>
              <a:tabLst>
                <a:tab pos="303530" algn="l"/>
              </a:tabLst>
            </a:pPr>
            <a:r>
              <a:rPr sz="2700" b="1" dirty="0">
                <a:latin typeface="Carlito"/>
                <a:cs typeface="Carlito"/>
              </a:rPr>
              <a:t>Null</a:t>
            </a:r>
            <a:r>
              <a:rPr sz="2700" b="1" spc="-20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modem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communication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method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directly 	</a:t>
            </a:r>
            <a:r>
              <a:rPr sz="2700" dirty="0">
                <a:latin typeface="Carlito"/>
                <a:cs typeface="Carlito"/>
              </a:rPr>
              <a:t>connect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two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DTEs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(computer,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terminal,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printer,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etc.) 	</a:t>
            </a:r>
            <a:r>
              <a:rPr sz="2700" dirty="0">
                <a:latin typeface="Carlito"/>
                <a:cs typeface="Carlito"/>
              </a:rPr>
              <a:t>using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RS-232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serial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cable.</a:t>
            </a:r>
            <a:endParaRPr sz="2700">
              <a:latin typeface="Carlito"/>
              <a:cs typeface="Carlito"/>
            </a:endParaRPr>
          </a:p>
          <a:p>
            <a:pPr marL="303530" marR="262255" indent="-291465">
              <a:lnSpc>
                <a:spcPct val="80700"/>
              </a:lnSpc>
              <a:spcBef>
                <a:spcPts val="560"/>
              </a:spcBef>
              <a:buFont typeface="Arial"/>
              <a:buChar char="•"/>
              <a:tabLst>
                <a:tab pos="303530" algn="l"/>
              </a:tabLst>
            </a:pPr>
            <a:r>
              <a:rPr sz="2700" spc="-10" dirty="0">
                <a:latin typeface="Carlito"/>
                <a:cs typeface="Carlito"/>
              </a:rPr>
              <a:t>Null-</a:t>
            </a:r>
            <a:r>
              <a:rPr sz="2700" dirty="0">
                <a:latin typeface="Carlito"/>
                <a:cs typeface="Carlito"/>
              </a:rPr>
              <a:t>modem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connections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are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made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possible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through </a:t>
            </a:r>
            <a:r>
              <a:rPr sz="2700" dirty="0">
                <a:latin typeface="Carlito"/>
                <a:cs typeface="Carlito"/>
              </a:rPr>
              <a:t>the use of a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null mode cable. This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 the </a:t>
            </a:r>
            <a:r>
              <a:rPr sz="2700" spc="-10" dirty="0">
                <a:latin typeface="Carlito"/>
                <a:cs typeface="Carlito"/>
              </a:rPr>
              <a:t>simplest </a:t>
            </a:r>
            <a:r>
              <a:rPr sz="2700" dirty="0">
                <a:latin typeface="Carlito"/>
                <a:cs typeface="Carlito"/>
              </a:rPr>
              <a:t>solution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connecting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two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computers.</a:t>
            </a:r>
            <a:endParaRPr sz="2700">
              <a:latin typeface="Carlito"/>
              <a:cs typeface="Carlito"/>
            </a:endParaRPr>
          </a:p>
          <a:p>
            <a:pPr marL="303530" marR="5080" indent="-291465">
              <a:lnSpc>
                <a:spcPct val="80900"/>
              </a:lnSpc>
              <a:spcBef>
                <a:spcPts val="54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The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null modem cable is comprised of three lines. </a:t>
            </a:r>
            <a:r>
              <a:rPr sz="2700" spc="-25" dirty="0">
                <a:latin typeface="Carlito"/>
                <a:cs typeface="Carlito"/>
              </a:rPr>
              <a:t>One </a:t>
            </a:r>
            <a:r>
              <a:rPr sz="2700" dirty="0">
                <a:latin typeface="Carlito"/>
                <a:cs typeface="Carlito"/>
              </a:rPr>
              <a:t>wire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serves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signal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ground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with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other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two </a:t>
            </a:r>
            <a:r>
              <a:rPr sz="2700" dirty="0">
                <a:latin typeface="Carlito"/>
                <a:cs typeface="Carlito"/>
              </a:rPr>
              <a:t>lines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fostering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transmitting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receiving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your </a:t>
            </a:r>
            <a:r>
              <a:rPr sz="2700" dirty="0">
                <a:latin typeface="Carlito"/>
                <a:cs typeface="Carlito"/>
              </a:rPr>
              <a:t>data.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Based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software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used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this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connection, </a:t>
            </a:r>
            <a:r>
              <a:rPr sz="2700" dirty="0">
                <a:latin typeface="Carlito"/>
                <a:cs typeface="Carlito"/>
              </a:rPr>
              <a:t>some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kind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authenticating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handshake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may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be </a:t>
            </a:r>
            <a:r>
              <a:rPr sz="2700" spc="-10" dirty="0">
                <a:latin typeface="Carlito"/>
                <a:cs typeface="Carlito"/>
              </a:rPr>
              <a:t>necessary.</a:t>
            </a:r>
            <a:endParaRPr sz="27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6451" y="4733940"/>
            <a:ext cx="5238734" cy="16954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85979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rlito"/>
                <a:cs typeface="Carlito"/>
              </a:rPr>
              <a:t>Limitations</a:t>
            </a:r>
            <a:r>
              <a:rPr sz="4400" b="0" spc="-60" dirty="0">
                <a:latin typeface="Carlito"/>
                <a:cs typeface="Carlito"/>
              </a:rPr>
              <a:t> </a:t>
            </a:r>
            <a:r>
              <a:rPr sz="4400" b="0" dirty="0">
                <a:latin typeface="Carlito"/>
                <a:cs typeface="Carlito"/>
              </a:rPr>
              <a:t>of</a:t>
            </a:r>
            <a:r>
              <a:rPr sz="4400" b="0" spc="-55" dirty="0">
                <a:latin typeface="Carlito"/>
                <a:cs typeface="Carlito"/>
              </a:rPr>
              <a:t> </a:t>
            </a:r>
            <a:r>
              <a:rPr sz="4400" b="0" dirty="0">
                <a:latin typeface="Carlito"/>
                <a:cs typeface="Carlito"/>
              </a:rPr>
              <a:t>the</a:t>
            </a:r>
            <a:r>
              <a:rPr sz="4400" b="0" spc="-55" dirty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Standard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179" y="1570325"/>
            <a:ext cx="7816215" cy="418972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94640" marR="75565" indent="-281940">
              <a:lnSpc>
                <a:spcPts val="3450"/>
              </a:lnSpc>
              <a:spcBef>
                <a:spcPts val="5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limited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transmission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speed,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relatively </a:t>
            </a:r>
            <a:r>
              <a:rPr sz="3200" dirty="0">
                <a:latin typeface="Carlito"/>
                <a:cs typeface="Carlito"/>
              </a:rPr>
              <a:t>large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voltage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swing,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large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standard </a:t>
            </a:r>
            <a:r>
              <a:rPr sz="3200" dirty="0">
                <a:latin typeface="Carlito"/>
                <a:cs typeface="Carlito"/>
              </a:rPr>
              <a:t>connectors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motivated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development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the </a:t>
            </a:r>
            <a:r>
              <a:rPr sz="3200" dirty="0">
                <a:latin typeface="Carlito"/>
                <a:cs typeface="Carlito"/>
              </a:rPr>
              <a:t>universal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serial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bus(USB)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has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displaced </a:t>
            </a:r>
            <a:r>
              <a:rPr sz="3200" spc="-25" dirty="0">
                <a:latin typeface="Carlito"/>
                <a:cs typeface="Carlito"/>
              </a:rPr>
              <a:t>RS-</a:t>
            </a:r>
            <a:r>
              <a:rPr sz="3200" spc="-20" dirty="0">
                <a:latin typeface="Carlito"/>
                <a:cs typeface="Carlito"/>
              </a:rPr>
              <a:t>232.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ts val="3490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spc="-25" dirty="0">
                <a:latin typeface="Carlito"/>
                <a:cs typeface="Carlito"/>
              </a:rPr>
              <a:t>Multi-</a:t>
            </a:r>
            <a:r>
              <a:rPr sz="3200" dirty="0">
                <a:latin typeface="Carlito"/>
                <a:cs typeface="Carlito"/>
              </a:rPr>
              <a:t>drop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connection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among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more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two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not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defined.</a:t>
            </a:r>
            <a:endParaRPr sz="3200">
              <a:latin typeface="Carlito"/>
              <a:cs typeface="Carlito"/>
            </a:endParaRPr>
          </a:p>
          <a:p>
            <a:pPr marL="294640" marR="33020" indent="-281940">
              <a:lnSpc>
                <a:spcPts val="3490"/>
              </a:lnSpc>
              <a:spcBef>
                <a:spcPts val="59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Also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multi-</a:t>
            </a:r>
            <a:r>
              <a:rPr sz="3200" dirty="0">
                <a:latin typeface="Carlito"/>
                <a:cs typeface="Carlito"/>
              </a:rPr>
              <a:t>drop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limitations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and </a:t>
            </a:r>
            <a:r>
              <a:rPr sz="3200" spc="-10" dirty="0">
                <a:latin typeface="Carlito"/>
                <a:cs typeface="Carlito"/>
              </a:rPr>
              <a:t>compatibility.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149" rIns="0" bIns="0" rtlCol="0">
            <a:spAutoFit/>
          </a:bodyPr>
          <a:lstStyle/>
          <a:p>
            <a:pPr marL="1532255" marR="5080" indent="490855">
              <a:lnSpc>
                <a:spcPct val="100699"/>
              </a:lnSpc>
              <a:spcBef>
                <a:spcPts val="70"/>
              </a:spcBef>
            </a:pPr>
            <a:r>
              <a:rPr sz="3600" dirty="0"/>
              <a:t>8251</a:t>
            </a:r>
            <a:r>
              <a:rPr sz="3600" spc="-95" dirty="0"/>
              <a:t> </a:t>
            </a:r>
            <a:r>
              <a:rPr sz="3600" spc="-10" dirty="0"/>
              <a:t>Programmable Communication</a:t>
            </a:r>
            <a:r>
              <a:rPr sz="3600" spc="-175" dirty="0"/>
              <a:t> </a:t>
            </a:r>
            <a:r>
              <a:rPr sz="3600" spc="-10" dirty="0"/>
              <a:t>Interface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609340"/>
            <a:ext cx="8075295" cy="197040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 indent="294005">
              <a:lnSpc>
                <a:spcPts val="3820"/>
              </a:lnSpc>
              <a:spcBef>
                <a:spcPts val="234"/>
              </a:spcBef>
              <a:buFont typeface="Arial"/>
              <a:buChar char="•"/>
              <a:tabLst>
                <a:tab pos="306705" algn="l"/>
                <a:tab pos="6204585" algn="l"/>
              </a:tabLst>
            </a:pPr>
            <a:r>
              <a:rPr sz="3200" dirty="0">
                <a:latin typeface="Carlito"/>
                <a:cs typeface="Carlito"/>
              </a:rPr>
              <a:t>8251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device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perform </a:t>
            </a:r>
            <a:r>
              <a:rPr sz="3200" dirty="0">
                <a:latin typeface="Carlito"/>
                <a:cs typeface="Carlito"/>
              </a:rPr>
              <a:t>either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synchronous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asynchronous</a:t>
            </a:r>
            <a:r>
              <a:rPr sz="3200" dirty="0">
                <a:latin typeface="Carlito"/>
                <a:cs typeface="Carlito"/>
              </a:rPr>
              <a:t>	</a:t>
            </a:r>
            <a:r>
              <a:rPr sz="3200" spc="-10" dirty="0">
                <a:latin typeface="Carlito"/>
                <a:cs typeface="Carlito"/>
              </a:rPr>
              <a:t>serial communication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called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universal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synchronous asynchronous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receiver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transmitter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-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USART.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167" r="14167"/>
          <a:stretch/>
        </p:blipFill>
        <p:spPr>
          <a:xfrm>
            <a:off x="76200" y="0"/>
            <a:ext cx="899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17" r="16667" b="8519"/>
          <a:stretch/>
        </p:blipFill>
        <p:spPr>
          <a:xfrm>
            <a:off x="152400" y="152400"/>
            <a:ext cx="8991600" cy="63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9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00" r="17334"/>
          <a:stretch/>
        </p:blipFill>
        <p:spPr>
          <a:xfrm>
            <a:off x="0" y="152400"/>
            <a:ext cx="8839200" cy="6493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0272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Peripherals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0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7570272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Peripherals 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57" r="13143"/>
          <a:stretch/>
        </p:blipFill>
        <p:spPr>
          <a:xfrm>
            <a:off x="0" y="228600"/>
            <a:ext cx="9144000" cy="64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746700" cy="1341165"/>
          </a:xfrm>
          <a:prstGeom prst="rect">
            <a:avLst/>
          </a:prstGeom>
        </p:spPr>
        <p:txBody>
          <a:bodyPr vert="horz" wrap="square" lIns="0" tIns="141650" rIns="0" bIns="0" rtlCol="0">
            <a:spAutoFit/>
          </a:bodyPr>
          <a:lstStyle/>
          <a:p>
            <a:pPr marL="2573655" marR="5080" indent="-183007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Characteristics</a:t>
            </a:r>
            <a:r>
              <a:rPr sz="3950" spc="-55" dirty="0"/>
              <a:t> </a:t>
            </a:r>
            <a:r>
              <a:rPr sz="3950" dirty="0"/>
              <a:t>of</a:t>
            </a:r>
            <a:r>
              <a:rPr sz="3950" spc="-35" dirty="0"/>
              <a:t> </a:t>
            </a:r>
            <a:r>
              <a:rPr sz="3950" spc="-10" dirty="0"/>
              <a:t>Synchronous Transmission</a:t>
            </a:r>
            <a:endParaRPr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698256"/>
            <a:ext cx="7448550" cy="41706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80645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There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between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characters </a:t>
            </a:r>
            <a:r>
              <a:rPr sz="3200" dirty="0">
                <a:latin typeface="Carlito"/>
                <a:cs typeface="Carlito"/>
              </a:rPr>
              <a:t>being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sent.</a:t>
            </a:r>
            <a:endParaRPr sz="3200">
              <a:latin typeface="Carlito"/>
              <a:cs typeface="Carlito"/>
            </a:endParaRPr>
          </a:p>
          <a:p>
            <a:pPr marL="294640" marR="659130" indent="-281940">
              <a:lnSpc>
                <a:spcPct val="100499"/>
              </a:lnSpc>
              <a:spcBef>
                <a:spcPts val="49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Timing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provided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by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modems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other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at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end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transmission.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ct val="100499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syn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characters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goes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before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being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sent.</a:t>
            </a:r>
            <a:endParaRPr sz="3200">
              <a:latin typeface="Carlito"/>
              <a:cs typeface="Carlito"/>
            </a:endParaRPr>
          </a:p>
          <a:p>
            <a:pPr marL="294640" marR="570865" indent="-281940">
              <a:lnSpc>
                <a:spcPct val="100499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syn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characters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applied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between </a:t>
            </a:r>
            <a:r>
              <a:rPr sz="3200" dirty="0">
                <a:latin typeface="Carlito"/>
                <a:cs typeface="Carlito"/>
              </a:rPr>
              <a:t>chunks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timing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functions.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7500" b="5351"/>
          <a:stretch/>
        </p:blipFill>
        <p:spPr>
          <a:xfrm>
            <a:off x="533400" y="533401"/>
            <a:ext cx="7924800" cy="59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16" t="5555" r="15833" b="9259"/>
          <a:stretch/>
        </p:blipFill>
        <p:spPr>
          <a:xfrm>
            <a:off x="76200" y="152400"/>
            <a:ext cx="9067800" cy="6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593" r="5833"/>
          <a:stretch/>
        </p:blipFill>
        <p:spPr>
          <a:xfrm>
            <a:off x="228600" y="381000"/>
            <a:ext cx="8610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6666"/>
          <a:stretch/>
        </p:blipFill>
        <p:spPr>
          <a:xfrm>
            <a:off x="609600" y="533400"/>
            <a:ext cx="7924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7500"/>
          <a:stretch/>
        </p:blipFill>
        <p:spPr>
          <a:xfrm>
            <a:off x="304800" y="857250"/>
            <a:ext cx="83468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1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1481" r="6666"/>
          <a:stretch/>
        </p:blipFill>
        <p:spPr>
          <a:xfrm>
            <a:off x="353043" y="68580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17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814" y="957273"/>
            <a:ext cx="4933958" cy="48863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159639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8251:</a:t>
            </a:r>
            <a:r>
              <a:rPr sz="4400" spc="-25" dirty="0"/>
              <a:t> </a:t>
            </a:r>
            <a:r>
              <a:rPr sz="4400" dirty="0"/>
              <a:t>Block</a:t>
            </a:r>
            <a:r>
              <a:rPr sz="4400" spc="-25" dirty="0"/>
              <a:t> </a:t>
            </a:r>
            <a:r>
              <a:rPr sz="4400" spc="-10" dirty="0"/>
              <a:t>diagram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20355" y="1585372"/>
            <a:ext cx="8495665" cy="4419600"/>
            <a:chOff x="420355" y="1585372"/>
            <a:chExt cx="8495665" cy="441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355" y="1585372"/>
              <a:ext cx="5805702" cy="44190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12" y="1943096"/>
              <a:ext cx="2666994" cy="289559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02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Interfacing</a:t>
            </a:r>
            <a:r>
              <a:rPr spc="-35" dirty="0"/>
              <a:t> </a:t>
            </a:r>
            <a:r>
              <a:rPr dirty="0"/>
              <a:t>RS</a:t>
            </a:r>
            <a:r>
              <a:rPr spc="-35" dirty="0"/>
              <a:t> </a:t>
            </a:r>
            <a:r>
              <a:rPr dirty="0"/>
              <a:t>232</a:t>
            </a:r>
            <a:r>
              <a:rPr spc="-35" dirty="0"/>
              <a:t> </a:t>
            </a:r>
            <a:r>
              <a:rPr dirty="0"/>
              <a:t>Terminal</a:t>
            </a:r>
            <a:r>
              <a:rPr spc="-35" dirty="0"/>
              <a:t> </a:t>
            </a:r>
            <a:r>
              <a:rPr dirty="0"/>
              <a:t>using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8251A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628" y="1153817"/>
            <a:ext cx="6993909" cy="51830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650" rIns="0" bIns="0" rtlCol="0">
            <a:spAutoFit/>
          </a:bodyPr>
          <a:lstStyle/>
          <a:p>
            <a:pPr marL="2573655" marR="5080" indent="-129032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Examples</a:t>
            </a:r>
            <a:r>
              <a:rPr sz="3950" spc="-35" dirty="0"/>
              <a:t> </a:t>
            </a:r>
            <a:r>
              <a:rPr sz="3950" dirty="0"/>
              <a:t>of</a:t>
            </a:r>
            <a:r>
              <a:rPr sz="3950" spc="-20" dirty="0"/>
              <a:t> </a:t>
            </a:r>
            <a:r>
              <a:rPr sz="3950" spc="-10" dirty="0"/>
              <a:t>Synchronous Transmission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91179" y="1690322"/>
            <a:ext cx="4507865" cy="2302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Chatrooms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Video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conferencing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Telephonic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conversations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Face-to-</a:t>
            </a:r>
            <a:r>
              <a:rPr sz="3200" dirty="0">
                <a:latin typeface="Carlito"/>
                <a:cs typeface="Carlito"/>
              </a:rPr>
              <a:t>face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interactions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10" y="128232"/>
            <a:ext cx="8839200" cy="1069877"/>
          </a:xfrm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Asynchronous</a:t>
            </a:r>
            <a:r>
              <a:rPr sz="4400" spc="-70" dirty="0"/>
              <a:t> </a:t>
            </a:r>
            <a:r>
              <a:rPr sz="4400" spc="-10" dirty="0"/>
              <a:t>Transmission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86620" y="1538382"/>
            <a:ext cx="7942580" cy="42487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  <a:tab pos="1262380" algn="l"/>
                <a:tab pos="139001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3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transmission</a:t>
            </a:r>
            <a:r>
              <a:rPr sz="2950" b="1" spc="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moves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spc="-10" dirty="0">
                <a:latin typeface="Carlito"/>
                <a:cs typeface="Carlito"/>
              </a:rPr>
              <a:t>half-</a:t>
            </a:r>
            <a:r>
              <a:rPr sz="2950" dirty="0">
                <a:latin typeface="Carlito"/>
                <a:cs typeface="Carlito"/>
              </a:rPr>
              <a:t>paired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approach,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spc="-10" dirty="0">
                <a:latin typeface="Carlito"/>
                <a:cs typeface="Carlito"/>
              </a:rPr>
              <a:t>time.</a:t>
            </a:r>
            <a:r>
              <a:rPr sz="2950" dirty="0">
                <a:latin typeface="Carlito"/>
                <a:cs typeface="Carlito"/>
              </a:rPr>
              <a:t>	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constant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current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spc="-10" dirty="0">
                <a:latin typeface="Carlito"/>
                <a:cs typeface="Carlito"/>
              </a:rPr>
              <a:t>bytes.</a:t>
            </a:r>
            <a:r>
              <a:rPr sz="2950" dirty="0">
                <a:latin typeface="Carlito"/>
                <a:cs typeface="Carlito"/>
              </a:rPr>
              <a:t>		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size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transmitted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8</a:t>
            </a:r>
            <a:r>
              <a:rPr sz="2950" spc="-20" dirty="0">
                <a:latin typeface="Carlito"/>
                <a:cs typeface="Carlito"/>
              </a:rPr>
              <a:t> bits </a:t>
            </a:r>
            <a:r>
              <a:rPr sz="2950" dirty="0">
                <a:latin typeface="Carlito"/>
                <a:cs typeface="Carlito"/>
              </a:rPr>
              <a:t>where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added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each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beginning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which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makes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10</a:t>
            </a:r>
            <a:r>
              <a:rPr sz="2950" spc="-10" dirty="0">
                <a:latin typeface="Carlito"/>
                <a:cs typeface="Carlito"/>
              </a:rPr>
              <a:t> bits.</a:t>
            </a:r>
            <a:endParaRPr sz="2950">
              <a:latin typeface="Carlito"/>
              <a:cs typeface="Carlito"/>
            </a:endParaRPr>
          </a:p>
          <a:p>
            <a:pPr marL="299085" marR="175260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doesn’t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clock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integration;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rather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it </a:t>
            </a:r>
            <a:r>
              <a:rPr sz="2950" dirty="0">
                <a:latin typeface="Carlito"/>
                <a:cs typeface="Carlito"/>
              </a:rPr>
              <a:t>utilizes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inform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receiver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how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translate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data.</a:t>
            </a:r>
            <a:endParaRPr sz="2950">
              <a:latin typeface="Carlito"/>
              <a:cs typeface="Carlito"/>
            </a:endParaRPr>
          </a:p>
          <a:p>
            <a:pPr marL="299085" marR="722630" indent="-287020">
              <a:lnSpc>
                <a:spcPts val="286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It</a:t>
            </a:r>
            <a:r>
              <a:rPr sz="2950" spc="-4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straightforward,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quick,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cost-</a:t>
            </a:r>
            <a:r>
              <a:rPr sz="2950" dirty="0">
                <a:latin typeface="Carlito"/>
                <a:cs typeface="Carlito"/>
              </a:rPr>
              <a:t>effective</a:t>
            </a:r>
            <a:r>
              <a:rPr sz="2950" spc="-25" dirty="0">
                <a:latin typeface="Carlito"/>
                <a:cs typeface="Carlito"/>
              </a:rPr>
              <a:t> and </a:t>
            </a:r>
            <a:r>
              <a:rPr sz="2950" dirty="0">
                <a:latin typeface="Carlito"/>
                <a:cs typeface="Carlito"/>
              </a:rPr>
              <a:t>doesn’t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2-</a:t>
            </a:r>
            <a:r>
              <a:rPr sz="2950" dirty="0">
                <a:latin typeface="Carlito"/>
                <a:cs typeface="Carlito"/>
              </a:rPr>
              <a:t>way</a:t>
            </a:r>
            <a:r>
              <a:rPr sz="2950" spc="-10" dirty="0">
                <a:latin typeface="Carlito"/>
                <a:cs typeface="Carlito"/>
              </a:rPr>
              <a:t> communication.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30223" y="652540"/>
            <a:ext cx="7626984" cy="5142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490"/>
              </a:lnSpc>
              <a:spcBef>
                <a:spcPts val="110"/>
              </a:spcBef>
            </a:pPr>
            <a:r>
              <a:rPr sz="2950" b="1" dirty="0">
                <a:latin typeface="Carlito"/>
                <a:cs typeface="Carlito"/>
              </a:rPr>
              <a:t>Characteristics</a:t>
            </a:r>
            <a:r>
              <a:rPr sz="2950" b="1" spc="-6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of</a:t>
            </a:r>
            <a:r>
              <a:rPr sz="2950" b="1" spc="-4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45" dirty="0">
                <a:latin typeface="Carlito"/>
                <a:cs typeface="Carlito"/>
              </a:rPr>
              <a:t> </a:t>
            </a:r>
            <a:r>
              <a:rPr sz="2950" b="1" spc="-10" dirty="0">
                <a:latin typeface="Carlito"/>
                <a:cs typeface="Carlito"/>
              </a:rPr>
              <a:t>Transmission</a:t>
            </a:r>
            <a:endParaRPr sz="2950">
              <a:latin typeface="Carlito"/>
              <a:cs typeface="Carlito"/>
            </a:endParaRPr>
          </a:p>
          <a:p>
            <a:pPr marL="354965" marR="5080" indent="-287020">
              <a:lnSpc>
                <a:spcPts val="2860"/>
              </a:lnSpc>
              <a:spcBef>
                <a:spcPts val="610"/>
              </a:spcBef>
              <a:buFont typeface="Arial"/>
              <a:buChar char="•"/>
              <a:tabLst>
                <a:tab pos="354965" algn="l"/>
              </a:tabLst>
            </a:pPr>
            <a:r>
              <a:rPr sz="2950" dirty="0">
                <a:latin typeface="Carlito"/>
                <a:cs typeface="Carlito"/>
              </a:rPr>
              <a:t>Each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headed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beginning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superseded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one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bits.</a:t>
            </a:r>
            <a:endParaRPr sz="2950">
              <a:latin typeface="Carlito"/>
              <a:cs typeface="Carlito"/>
            </a:endParaRPr>
          </a:p>
          <a:p>
            <a:pPr marL="354965" marR="1068705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950" dirty="0">
                <a:latin typeface="Carlito"/>
                <a:cs typeface="Carlito"/>
              </a:rPr>
              <a:t>There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may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gaps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spaces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0" dirty="0">
                <a:latin typeface="Carlito"/>
                <a:cs typeface="Carlito"/>
              </a:rPr>
              <a:t> between characters.</a:t>
            </a:r>
            <a:endParaRPr sz="2950">
              <a:latin typeface="Carlito"/>
              <a:cs typeface="Carlito"/>
            </a:endParaRPr>
          </a:p>
          <a:p>
            <a:pPr marL="12700">
              <a:lnSpc>
                <a:spcPts val="3495"/>
              </a:lnSpc>
              <a:spcBef>
                <a:spcPts val="3370"/>
              </a:spcBef>
            </a:pPr>
            <a:r>
              <a:rPr sz="2950" b="1" dirty="0">
                <a:latin typeface="Carlito"/>
                <a:cs typeface="Carlito"/>
              </a:rPr>
              <a:t>Examples</a:t>
            </a:r>
            <a:r>
              <a:rPr sz="2950" b="1" spc="-4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of</a:t>
            </a:r>
            <a:r>
              <a:rPr sz="2950" b="1" spc="-3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35" dirty="0">
                <a:latin typeface="Carlito"/>
                <a:cs typeface="Carlito"/>
              </a:rPr>
              <a:t> </a:t>
            </a:r>
            <a:r>
              <a:rPr sz="2950" b="1" spc="-10" dirty="0">
                <a:latin typeface="Carlito"/>
                <a:cs typeface="Carlito"/>
              </a:rPr>
              <a:t>Transmission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Emails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Forums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Letters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Radios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95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Televisions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080241" cy="5425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524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Synchronous and Asynchronous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Transmission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524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Synchronous and Asynchronous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Transmission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762000"/>
            <a:ext cx="8610601" cy="5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3123" y="477710"/>
            <a:ext cx="4420677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Parity</a:t>
            </a:r>
            <a:r>
              <a:rPr sz="4400" spc="-30" dirty="0"/>
              <a:t> </a:t>
            </a:r>
            <a:r>
              <a:rPr sz="4400" spc="-10" dirty="0"/>
              <a:t>Check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86620" y="1224039"/>
            <a:ext cx="7943215" cy="50488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check</a:t>
            </a:r>
            <a:r>
              <a:rPr sz="2950" b="1" spc="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process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ensures </a:t>
            </a:r>
            <a:r>
              <a:rPr sz="2950" dirty="0">
                <a:latin typeface="Carlito"/>
                <a:cs typeface="Carlito"/>
              </a:rPr>
              <a:t>accurate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transmission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between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nodes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during communication.</a:t>
            </a:r>
            <a:endParaRPr sz="2950">
              <a:latin typeface="Carlito"/>
              <a:cs typeface="Carlito"/>
            </a:endParaRPr>
          </a:p>
          <a:p>
            <a:pPr marL="299085" marR="100330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bit</a:t>
            </a:r>
            <a:r>
              <a:rPr sz="2950" b="1" spc="-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appended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original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bits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create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number;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number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one.</a:t>
            </a:r>
            <a:endParaRPr sz="2950">
              <a:latin typeface="Carlito"/>
              <a:cs typeface="Carlito"/>
            </a:endParaRPr>
          </a:p>
          <a:p>
            <a:pPr marL="299085" marR="72390" indent="-287020">
              <a:lnSpc>
                <a:spcPct val="80600"/>
              </a:lnSpc>
              <a:spcBef>
                <a:spcPts val="59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source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via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link,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checked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verified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destination.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considered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accurate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bits </a:t>
            </a:r>
            <a:r>
              <a:rPr sz="2950" dirty="0">
                <a:latin typeface="Carlito"/>
                <a:cs typeface="Carlito"/>
              </a:rPr>
              <a:t>(even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matches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transmitted </a:t>
            </a:r>
            <a:r>
              <a:rPr sz="2950" dirty="0">
                <a:latin typeface="Carlito"/>
                <a:cs typeface="Carlito"/>
              </a:rPr>
              <a:t>from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source.</a:t>
            </a:r>
            <a:endParaRPr sz="2950">
              <a:latin typeface="Carlito"/>
              <a:cs typeface="Carlito"/>
            </a:endParaRPr>
          </a:p>
          <a:p>
            <a:pPr marL="299085" marR="1323975" indent="-287020">
              <a:lnSpc>
                <a:spcPts val="286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check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method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error detection.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973</Words>
  <Application>Microsoft Office PowerPoint</Application>
  <PresentationFormat>On-screen Show (4:3)</PresentationFormat>
  <Paragraphs>114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Carlito</vt:lpstr>
      <vt:lpstr>Times New Roman</vt:lpstr>
      <vt:lpstr>Office Theme</vt:lpstr>
      <vt:lpstr>Processor and I/O Communication</vt:lpstr>
      <vt:lpstr>Synchronous Transmission</vt:lpstr>
      <vt:lpstr>Characteristics of Synchronous Transmission</vt:lpstr>
      <vt:lpstr>Examples of Synchronous Transmission</vt:lpstr>
      <vt:lpstr>Asynchronous Transmission</vt:lpstr>
      <vt:lpstr>PowerPoint Presentation</vt:lpstr>
      <vt:lpstr>PowerPoint Presentation</vt:lpstr>
      <vt:lpstr>PowerPoint Presentation</vt:lpstr>
      <vt:lpstr>Parity Check</vt:lpstr>
      <vt:lpstr>PowerPoint Presentation</vt:lpstr>
      <vt:lpstr>PowerPoint Presentation</vt:lpstr>
      <vt:lpstr>BAUD</vt:lpstr>
      <vt:lpstr>PowerPoint Presentation</vt:lpstr>
      <vt:lpstr>RS 232 Standard</vt:lpstr>
      <vt:lpstr>RS 232 Standard (Cont.)</vt:lpstr>
      <vt:lpstr>PowerPoint Presentation</vt:lpstr>
      <vt:lpstr>Communication between DTE and DCE</vt:lpstr>
      <vt:lpstr>PowerPoint Presentation</vt:lpstr>
      <vt:lpstr>PowerPoint Presentation</vt:lpstr>
      <vt:lpstr>PowerPoint Presentation</vt:lpstr>
      <vt:lpstr>PowerPoint Presentation</vt:lpstr>
      <vt:lpstr>Null Modem</vt:lpstr>
      <vt:lpstr>PowerPoint Presentation</vt:lpstr>
      <vt:lpstr>Limitations of the Standard</vt:lpstr>
      <vt:lpstr>8251 Programmable Communication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8251: Block diagram</vt:lpstr>
      <vt:lpstr>Interfacing RS 232 Terminal using the 8251A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and I/O Communication</dc:title>
  <cp:lastModifiedBy>Syed Shakil</cp:lastModifiedBy>
  <cp:revision>26</cp:revision>
  <dcterms:created xsi:type="dcterms:W3CDTF">2024-11-23T10:39:57Z</dcterms:created>
  <dcterms:modified xsi:type="dcterms:W3CDTF">2024-11-23T17:46:22Z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2024-11-23T00:00:00Z</vt:filetime>
  </property>
  <property fmtid="{D5CDD505-2E9C-101B-9397-08002B2CF9AE}" pid="4" name="Producer">
    <vt:lpwstr>3-Heights(TM) PDF Security Shell 4.8.25.2 (http://www.pdf-tools.com)</vt:lpwstr>
  </property>
</Properties>
</file>